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7" autoAdjust="0"/>
  </p:normalViewPr>
  <p:slideViewPr>
    <p:cSldViewPr>
      <p:cViewPr>
        <p:scale>
          <a:sx n="60" d="100"/>
          <a:sy n="60" d="100"/>
        </p:scale>
        <p:origin x="-1450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01F7-C368-47B0-9C64-BB888C2D162F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39F6-8E68-4055-A266-225548A5F5B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jpeg"/><Relationship Id="rId5" Type="http://schemas.openxmlformats.org/officeDocument/2006/relationships/audio" Target="../media/media3.mp3"/><Relationship Id="rId10" Type="http://schemas.openxmlformats.org/officeDocument/2006/relationships/image" Target="../media/image7.jpeg"/><Relationship Id="rId4" Type="http://schemas.microsoft.com/office/2007/relationships/media" Target="../media/media3.mp3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microsoft.com/office/2007/relationships/media" Target="../media/media5.mp3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15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4.jpeg"/><Relationship Id="rId5" Type="http://schemas.microsoft.com/office/2007/relationships/media" Target="../media/media6.mp3"/><Relationship Id="rId10" Type="http://schemas.openxmlformats.org/officeDocument/2006/relationships/image" Target="../media/image13.jpeg"/><Relationship Id="rId4" Type="http://schemas.openxmlformats.org/officeDocument/2006/relationships/audio" Target="../media/media5.mp3"/><Relationship Id="rId9" Type="http://schemas.openxmlformats.org/officeDocument/2006/relationships/image" Target="../media/image12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A Varázsfuvola és a Csongor és Tünde 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1538" y="1500174"/>
            <a:ext cx="1828784" cy="639762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Varázsfuvola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86314" y="1500174"/>
            <a:ext cx="4041775" cy="639762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Csongor és Tünde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versenyképek\Moza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2143125" cy="2143125"/>
          </a:xfrm>
          <a:prstGeom prst="rect">
            <a:avLst/>
          </a:prstGeom>
          <a:noFill/>
        </p:spPr>
      </p:pic>
      <p:pic>
        <p:nvPicPr>
          <p:cNvPr id="1027" name="Picture 3" descr="H:\versenyképek\vorosmart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1760093" cy="2282351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1500166" y="4500570"/>
            <a:ext cx="983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</a:rPr>
              <a:t>Opera </a:t>
            </a:r>
            <a:endParaRPr lang="hu-HU" sz="2200" b="1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716016" y="4642316"/>
            <a:ext cx="2667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</a:rPr>
              <a:t>Drámai költemény</a:t>
            </a:r>
            <a:endParaRPr lang="hu-HU" sz="2200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19672" y="4857760"/>
            <a:ext cx="1055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chemeClr val="bg1"/>
                </a:solidFill>
              </a:rPr>
              <a:t>1</a:t>
            </a:r>
            <a:r>
              <a:rPr lang="hu-HU" sz="2200" b="1" dirty="0" smtClean="0">
                <a:solidFill>
                  <a:schemeClr val="bg1"/>
                </a:solidFill>
              </a:rPr>
              <a:t>791</a:t>
            </a:r>
            <a:endParaRPr lang="hu-HU" sz="2200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572132" y="5000636"/>
            <a:ext cx="785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chemeClr val="bg1"/>
                </a:solidFill>
              </a:rPr>
              <a:t>1830</a:t>
            </a:r>
            <a:endParaRPr lang="hu-HU" sz="2200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22745" y="2059962"/>
            <a:ext cx="541703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Figyelem! </a:t>
            </a:r>
          </a:p>
          <a:p>
            <a:pPr algn="ctr"/>
            <a:r>
              <a:rPr lang="hu-HU" sz="2800" b="1" dirty="0">
                <a:solidFill>
                  <a:schemeClr val="bg1"/>
                </a:solidFill>
              </a:rPr>
              <a:t>A diák, szövegek, </a:t>
            </a:r>
            <a:r>
              <a:rPr lang="hu-HU" sz="2800" b="1" dirty="0" smtClean="0">
                <a:solidFill>
                  <a:schemeClr val="bg1"/>
                </a:solidFill>
              </a:rPr>
              <a:t>képek, hangok animálva </a:t>
            </a:r>
            <a:r>
              <a:rPr lang="hu-HU" sz="2800" b="1" dirty="0">
                <a:solidFill>
                  <a:schemeClr val="bg1"/>
                </a:solidFill>
              </a:rPr>
              <a:t>vannak! Kérjük önöket, hogy csak a diák végénél kattintsanak!  </a:t>
            </a:r>
          </a:p>
          <a:p>
            <a:pPr algn="ctr"/>
            <a:r>
              <a:rPr lang="hu-HU" sz="2800" b="1" dirty="0">
                <a:solidFill>
                  <a:schemeClr val="bg1"/>
                </a:solidFill>
              </a:rPr>
              <a:t>A bemutató kezdéséhez entert nyomjanak!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9" grpId="0"/>
      <p:bldP spid="10" grpId="0"/>
      <p:bldP spid="11" grpId="0"/>
      <p:bldP spid="12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Hasonló motívumok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Mesebeli helyszínek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Próbák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Ártó erők (</a:t>
            </a:r>
            <a:r>
              <a:rPr lang="hu-HU" dirty="0">
                <a:solidFill>
                  <a:schemeClr val="bg1"/>
                </a:solidFill>
              </a:rPr>
              <a:t>C</a:t>
            </a:r>
            <a:r>
              <a:rPr lang="hu-HU" dirty="0" smtClean="0">
                <a:solidFill>
                  <a:schemeClr val="bg1"/>
                </a:solidFill>
              </a:rPr>
              <a:t>songor és Tündében: Mirigy, </a:t>
            </a:r>
            <a:r>
              <a:rPr lang="hu-HU" dirty="0">
                <a:solidFill>
                  <a:schemeClr val="bg1"/>
                </a:solidFill>
              </a:rPr>
              <a:t>Varázsfuvolában: </a:t>
            </a:r>
            <a:r>
              <a:rPr lang="hu-HU" dirty="0" err="1" smtClean="0">
                <a:solidFill>
                  <a:schemeClr val="bg1"/>
                </a:solidFill>
              </a:rPr>
              <a:t>Monostatos</a:t>
            </a:r>
            <a:r>
              <a:rPr lang="hu-HU" dirty="0">
                <a:solidFill>
                  <a:schemeClr val="bg1"/>
                </a:solidFill>
              </a:rPr>
              <a:t>, az Éj </a:t>
            </a:r>
            <a:r>
              <a:rPr lang="hu-HU" dirty="0" smtClean="0">
                <a:solidFill>
                  <a:schemeClr val="bg1"/>
                </a:solidFill>
              </a:rPr>
              <a:t>királynője</a:t>
            </a:r>
            <a:r>
              <a:rPr lang="hu-HU" dirty="0">
                <a:solidFill>
                  <a:schemeClr val="bg1"/>
                </a:solidFill>
              </a:rPr>
              <a:t>)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</a:rPr>
              <a:t>Vándorlás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Boldog vég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Elképzelt idő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hallgatás próbája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2233" y="-171400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Szereplők</a:t>
            </a:r>
            <a:endParaRPr lang="hu-H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795020"/>
              </p:ext>
            </p:extLst>
          </p:nvPr>
        </p:nvGraphicFramePr>
        <p:xfrm>
          <a:off x="428596" y="1052736"/>
          <a:ext cx="8229600" cy="19100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071396"/>
                <a:gridCol w="41582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 smtClean="0"/>
                        <a:t>Varázsfuvola</a:t>
                      </a:r>
                      <a:endParaRPr lang="hu-HU" sz="2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 smtClean="0"/>
                        <a:t>Csongor </a:t>
                      </a:r>
                      <a:r>
                        <a:rPr lang="hu-HU" sz="2200" b="1" smtClean="0"/>
                        <a:t>és </a:t>
                      </a:r>
                      <a:r>
                        <a:rPr lang="hu-HU" sz="2200" b="1" smtClean="0"/>
                        <a:t>Tünde</a:t>
                      </a:r>
                      <a:endParaRPr lang="hu-HU" sz="2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Pamina</a:t>
                      </a:r>
                      <a:endParaRPr lang="hu-HU" b="1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Tünde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Tamino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Csongor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Papagena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Ilma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Papageno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Balga</a:t>
                      </a:r>
                      <a:endParaRPr lang="hu-HU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:\versenyképek\cs és 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617242"/>
            <a:ext cx="190746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versenyképek\Csongor Balga és Ilma 19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3161" y="3571876"/>
            <a:ext cx="180568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:\versenyképek\pamin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321" y="3330680"/>
            <a:ext cx="1500198" cy="225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:\versenyképek\papagen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3571876"/>
            <a:ext cx="2214578" cy="146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:\versenyképek\images (1LIB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63991" y="5000636"/>
            <a:ext cx="1500198" cy="112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:\versenyképek\BORO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3371" y="3429000"/>
            <a:ext cx="887323" cy="1428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alg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2.417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406" y="6332537"/>
            <a:ext cx="487363" cy="487363"/>
          </a:xfrm>
          <a:prstGeom prst="rect">
            <a:avLst/>
          </a:prstGeom>
        </p:spPr>
      </p:pic>
      <p:pic>
        <p:nvPicPr>
          <p:cNvPr id="4" name="ilm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142.5356" end="666.291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406" y="6332536"/>
            <a:ext cx="487363" cy="487363"/>
          </a:xfrm>
          <a:prstGeom prst="rect">
            <a:avLst/>
          </a:prstGeom>
        </p:spPr>
      </p:pic>
      <p:pic>
        <p:nvPicPr>
          <p:cNvPr id="6" name="csongor-és-tünde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210" y="633253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2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732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86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747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Mesebeli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hármasok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Varázsfuvola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3 próba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3 udvarhölgy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3 ifjú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3 rabszolga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Csongor és Tünde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3 próba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hármas út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3 földi boldogság lehetőség (Kalmár, Fejedelem, Tudós)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3 ördög fióka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Varázstárgyak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Varázsfuvola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Csongor és Tünde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:\versenyképek\FUVO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253841"/>
            <a:ext cx="1633812" cy="2181223"/>
          </a:xfrm>
          <a:prstGeom prst="rect">
            <a:avLst/>
          </a:prstGeom>
          <a:noFill/>
        </p:spPr>
      </p:pic>
      <p:pic>
        <p:nvPicPr>
          <p:cNvPr id="3075" name="Picture 3" descr="H:\versenyképek\ost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6343" y="2256276"/>
            <a:ext cx="2466975" cy="1847850"/>
          </a:xfrm>
          <a:prstGeom prst="rect">
            <a:avLst/>
          </a:prstGeom>
          <a:noFill/>
        </p:spPr>
      </p:pic>
      <p:pic>
        <p:nvPicPr>
          <p:cNvPr id="3076" name="Picture 4" descr="H:\versenyképek\köpen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2786057"/>
            <a:ext cx="1828800" cy="2371725"/>
          </a:xfrm>
          <a:prstGeom prst="rect">
            <a:avLst/>
          </a:prstGeom>
          <a:noFill/>
        </p:spPr>
      </p:pic>
      <p:pic>
        <p:nvPicPr>
          <p:cNvPr id="3077" name="Picture 5" descr="H:\versenyképek\bocsko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8260" y="4429131"/>
            <a:ext cx="2143140" cy="1649213"/>
          </a:xfrm>
          <a:prstGeom prst="rect">
            <a:avLst/>
          </a:prstGeom>
          <a:noFill/>
        </p:spPr>
      </p:pic>
      <p:pic>
        <p:nvPicPr>
          <p:cNvPr id="3078" name="Picture 6" descr="H:\harangjáté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2242298"/>
            <a:ext cx="1857388" cy="1857388"/>
          </a:xfrm>
          <a:prstGeom prst="rect">
            <a:avLst/>
          </a:prstGeom>
          <a:noFill/>
        </p:spPr>
      </p:pic>
      <p:pic>
        <p:nvPicPr>
          <p:cNvPr id="4" name="csengő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6319450"/>
            <a:ext cx="487363" cy="487363"/>
          </a:xfrm>
          <a:prstGeom prst="rect">
            <a:avLst/>
          </a:prstGeom>
        </p:spPr>
      </p:pic>
      <p:pic>
        <p:nvPicPr>
          <p:cNvPr id="6" name="fuvola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" y="6319450"/>
            <a:ext cx="487363" cy="487363"/>
          </a:xfrm>
          <a:prstGeom prst="rect">
            <a:avLst/>
          </a:prstGeom>
        </p:spPr>
      </p:pic>
      <p:pic>
        <p:nvPicPr>
          <p:cNvPr id="7" name="ostor1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633174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71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2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945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945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76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Látszat és valóság/varázslat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Varázsfuvola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b="1" dirty="0" err="1" smtClean="0">
                <a:solidFill>
                  <a:schemeClr val="bg1"/>
                </a:solidFill>
              </a:rPr>
              <a:t>Sarastro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gonosznak tűnik</a:t>
            </a:r>
            <a:r>
              <a:rPr lang="hu-HU" b="1" dirty="0" smtClean="0">
                <a:solidFill>
                  <a:schemeClr val="bg1"/>
                </a:solidFill>
              </a:rPr>
              <a:t>, de </a:t>
            </a:r>
            <a:r>
              <a:rPr lang="hu-HU" b="1" dirty="0">
                <a:solidFill>
                  <a:schemeClr val="bg1"/>
                </a:solidFill>
              </a:rPr>
              <a:t>kiderül</a:t>
            </a:r>
            <a:r>
              <a:rPr lang="hu-HU" b="1" dirty="0" smtClean="0">
                <a:solidFill>
                  <a:schemeClr val="bg1"/>
                </a:solidFill>
              </a:rPr>
              <a:t>, hogy </a:t>
            </a:r>
            <a:r>
              <a:rPr lang="hu-HU" b="1" dirty="0">
                <a:solidFill>
                  <a:schemeClr val="bg1"/>
                </a:solidFill>
              </a:rPr>
              <a:t>ő a jóságos </a:t>
            </a:r>
            <a:r>
              <a:rPr lang="hu-HU" b="1" dirty="0" smtClean="0">
                <a:solidFill>
                  <a:schemeClr val="bg1"/>
                </a:solidFill>
              </a:rPr>
              <a:t>főpap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öreg anyóka </a:t>
            </a:r>
            <a:r>
              <a:rPr lang="hu-HU" b="1" dirty="0" err="1">
                <a:solidFill>
                  <a:schemeClr val="bg1"/>
                </a:solidFill>
              </a:rPr>
              <a:t>Papagenává</a:t>
            </a:r>
            <a:r>
              <a:rPr lang="hu-HU" b="1" dirty="0">
                <a:solidFill>
                  <a:schemeClr val="bg1"/>
                </a:solidFill>
              </a:rPr>
              <a:t> változik</a:t>
            </a:r>
          </a:p>
          <a:p>
            <a:r>
              <a:rPr lang="hu-HU" b="1" dirty="0">
                <a:solidFill>
                  <a:schemeClr val="bg1"/>
                </a:solidFill>
              </a:rPr>
              <a:t>Lakat kerül Papageno szájára </a:t>
            </a:r>
          </a:p>
          <a:p>
            <a:r>
              <a:rPr lang="hu-HU" b="1" dirty="0">
                <a:solidFill>
                  <a:schemeClr val="bg1"/>
                </a:solidFill>
              </a:rPr>
              <a:t>titokzatos hangok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Csongor és Tünde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Mirigy kővé </a:t>
            </a:r>
            <a:r>
              <a:rPr lang="hu-HU" b="1" dirty="0" smtClean="0">
                <a:solidFill>
                  <a:schemeClr val="bg1"/>
                </a:solidFill>
              </a:rPr>
              <a:t>változik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 err="1">
                <a:solidFill>
                  <a:schemeClr val="bg1"/>
                </a:solidFill>
              </a:rPr>
              <a:t>Kurrah</a:t>
            </a:r>
            <a:r>
              <a:rPr lang="hu-HU" b="1" dirty="0">
                <a:solidFill>
                  <a:schemeClr val="bg1"/>
                </a:solidFill>
              </a:rPr>
              <a:t> Balga képében jelenik meg</a:t>
            </a:r>
          </a:p>
          <a:p>
            <a:r>
              <a:rPr lang="hu-HU" b="1" dirty="0">
                <a:solidFill>
                  <a:schemeClr val="bg1"/>
                </a:solidFill>
              </a:rPr>
              <a:t>Ledér szendének maszkírozva</a:t>
            </a:r>
          </a:p>
        </p:txBody>
      </p:sp>
      <p:pic>
        <p:nvPicPr>
          <p:cNvPr id="4099" name="Picture 3" descr="H:\versenyképek\sarass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5" b="98131" l="3560" r="89968">
                        <a14:foregroundMark x1="36246" y1="14252" x2="36246" y2="14252"/>
                        <a14:foregroundMark x1="36246" y1="9813" x2="36246" y2="9813"/>
                        <a14:foregroundMark x1="37864" y1="10047" x2="37864" y2="10047"/>
                        <a14:foregroundMark x1="37864" y1="10280" x2="37864" y2="10280"/>
                        <a14:foregroundMark x1="36893" y1="9813" x2="36893" y2="9813"/>
                        <a14:foregroundMark x1="35599" y1="8645" x2="33981" y2="7243"/>
                        <a14:foregroundMark x1="33657" y1="7243" x2="33657" y2="7243"/>
                        <a14:foregroundMark x1="32039" y1="6776" x2="26537" y2="10748"/>
                        <a14:foregroundMark x1="28155" y1="9112" x2="25890" y2="14486"/>
                        <a14:foregroundMark x1="25890" y1="14720" x2="25890" y2="14720"/>
                        <a14:foregroundMark x1="27184" y1="15187" x2="27184" y2="15187"/>
                        <a14:foregroundMark x1="27508" y1="15654" x2="28479" y2="17991"/>
                        <a14:foregroundMark x1="28479" y1="17991" x2="28479" y2="17991"/>
                        <a14:foregroundMark x1="33657" y1="7009" x2="29450" y2="7009"/>
                        <a14:foregroundMark x1="30744" y1="7009" x2="27508" y2="8411"/>
                        <a14:foregroundMark x1="28479" y1="7477" x2="26861" y2="10981"/>
                        <a14:backgroundMark x1="9385" y1="92991" x2="9385" y2="92991"/>
                        <a14:backgroundMark x1="11974" y1="90888" x2="11974" y2="90888"/>
                        <a14:backgroundMark x1="11974" y1="92290" x2="11974" y2="92290"/>
                        <a14:backgroundMark x1="55340" y1="56542" x2="55340" y2="56542"/>
                        <a14:backgroundMark x1="55340" y1="56542" x2="55340" y2="56542"/>
                        <a14:backgroundMark x1="55987" y1="59346" x2="55987" y2="56542"/>
                        <a14:backgroundMark x1="56311" y1="56542" x2="59547" y2="56542"/>
                        <a14:backgroundMark x1="66019" y1="53972" x2="66019" y2="54907"/>
                        <a14:backgroundMark x1="65372" y1="55374" x2="65372" y2="55374"/>
                        <a14:backgroundMark x1="70227" y1="45327" x2="70874" y2="42991"/>
                        <a14:backgroundMark x1="74110" y1="54907" x2="74110" y2="66355"/>
                        <a14:backgroundMark x1="74110" y1="62383" x2="73463" y2="59346"/>
                        <a14:backgroundMark x1="73463" y1="59346" x2="74110" y2="64019"/>
                        <a14:backgroundMark x1="75405" y1="64720" x2="76052" y2="64720"/>
                        <a14:backgroundMark x1="84142" y1="62383" x2="84790" y2="63084"/>
                        <a14:backgroundMark x1="84466" y1="68224" x2="84466" y2="69393"/>
                        <a14:backgroundMark x1="86084" y1="66589" x2="87055" y2="69626"/>
                        <a14:backgroundMark x1="87702" y1="76168" x2="84466" y2="77570"/>
                        <a14:backgroundMark x1="76699" y1="82243" x2="67638" y2="78972"/>
                        <a14:backgroundMark x1="66019" y1="77336" x2="66019" y2="75701"/>
                        <a14:backgroundMark x1="67638" y1="72897" x2="67638" y2="72897"/>
                        <a14:backgroundMark x1="66019" y1="76402" x2="66019" y2="76402"/>
                        <a14:backgroundMark x1="64401" y1="72430" x2="64401" y2="72430"/>
                        <a14:backgroundMark x1="62783" y1="72897" x2="62783" y2="72897"/>
                        <a14:backgroundMark x1="61812" y1="70561" x2="61812" y2="70561"/>
                        <a14:backgroundMark x1="60518" y1="76168" x2="60194" y2="76869"/>
                        <a14:backgroundMark x1="60194" y1="76869" x2="59547" y2="7476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7864" y="3661944"/>
            <a:ext cx="1995086" cy="2757914"/>
          </a:xfrm>
          <a:prstGeom prst="rect">
            <a:avLst/>
          </a:prstGeom>
          <a:noFill/>
        </p:spPr>
      </p:pic>
      <p:pic>
        <p:nvPicPr>
          <p:cNvPr id="4100" name="Picture 4" descr="H:\versenyképek\miri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6357" y="4329732"/>
            <a:ext cx="2743203" cy="2054754"/>
          </a:xfrm>
          <a:prstGeom prst="rect">
            <a:avLst/>
          </a:prstGeom>
          <a:noFill/>
        </p:spPr>
      </p:pic>
      <p:pic>
        <p:nvPicPr>
          <p:cNvPr id="4101" name="Picture 5" descr="H:\versenyképek\kő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397" y="3938713"/>
            <a:ext cx="2881191" cy="2881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Nyelvezet/Dallamvilág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Varázsfuvola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Papageno(bariton) és </a:t>
            </a:r>
            <a:r>
              <a:rPr lang="hu-HU" b="1" dirty="0" err="1">
                <a:solidFill>
                  <a:schemeClr val="bg1"/>
                </a:solidFill>
              </a:rPr>
              <a:t>Tamino</a:t>
            </a:r>
            <a:r>
              <a:rPr lang="hu-HU" b="1" dirty="0">
                <a:solidFill>
                  <a:schemeClr val="bg1"/>
                </a:solidFill>
              </a:rPr>
              <a:t>(tenor)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Papagena</a:t>
            </a:r>
            <a:r>
              <a:rPr lang="hu-HU" b="1" dirty="0">
                <a:solidFill>
                  <a:schemeClr val="bg1"/>
                </a:solidFill>
              </a:rPr>
              <a:t> és </a:t>
            </a:r>
            <a:r>
              <a:rPr lang="hu-HU" b="1" dirty="0" err="1">
                <a:solidFill>
                  <a:schemeClr val="bg1"/>
                </a:solidFill>
              </a:rPr>
              <a:t>P</a:t>
            </a:r>
            <a:r>
              <a:rPr lang="hu-HU" b="1" dirty="0" err="1" smtClean="0">
                <a:solidFill>
                  <a:schemeClr val="bg1"/>
                </a:solidFill>
              </a:rPr>
              <a:t>amina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(szoprán)</a:t>
            </a:r>
          </a:p>
          <a:p>
            <a:r>
              <a:rPr lang="hu-HU" b="1" dirty="0">
                <a:solidFill>
                  <a:schemeClr val="bg1"/>
                </a:solidFill>
              </a:rPr>
              <a:t>eltérő dallamvilág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Csongor és Tünde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Balga és Csongor</a:t>
            </a:r>
          </a:p>
          <a:p>
            <a:r>
              <a:rPr lang="hu-HU" b="1" dirty="0">
                <a:solidFill>
                  <a:schemeClr val="bg1"/>
                </a:solidFill>
              </a:rPr>
              <a:t>Ilma és Tünde</a:t>
            </a:r>
          </a:p>
          <a:p>
            <a:r>
              <a:rPr lang="hu-HU" b="1" dirty="0">
                <a:solidFill>
                  <a:schemeClr val="bg1"/>
                </a:solidFill>
              </a:rPr>
              <a:t>eltérő nyelvezet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63976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Az Éj királynője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7544" y="1332458"/>
            <a:ext cx="4040188" cy="3951288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sötét erő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Pamina</a:t>
            </a:r>
            <a:r>
              <a:rPr lang="hu-HU" b="1" dirty="0">
                <a:solidFill>
                  <a:schemeClr val="bg1"/>
                </a:solidFill>
              </a:rPr>
              <a:t> anyja</a:t>
            </a:r>
          </a:p>
          <a:p>
            <a:r>
              <a:rPr lang="hu-HU" b="1" dirty="0">
                <a:solidFill>
                  <a:schemeClr val="bg1"/>
                </a:solidFill>
              </a:rPr>
              <a:t>célja:a világosság </a:t>
            </a:r>
            <a:r>
              <a:rPr lang="hu-HU" b="1" dirty="0" smtClean="0">
                <a:solidFill>
                  <a:schemeClr val="bg1"/>
                </a:solidFill>
              </a:rPr>
              <a:t>elpusztítása</a:t>
            </a:r>
          </a:p>
          <a:p>
            <a:r>
              <a:rPr lang="hu-HU" b="1" dirty="0" smtClean="0">
                <a:solidFill>
                  <a:schemeClr val="bg1"/>
                </a:solidFill>
              </a:rPr>
              <a:t>hatalomvágy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vég</a:t>
            </a:r>
            <a:r>
              <a:rPr lang="hu-HU" b="1" dirty="0" smtClean="0">
                <a:solidFill>
                  <a:schemeClr val="bg1"/>
                </a:solidFill>
              </a:rPr>
              <a:t>: bukás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55369" y="692696"/>
            <a:ext cx="4041775" cy="63976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Az Éj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5369" y="1332458"/>
            <a:ext cx="4041775" cy="3951288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világ úrnője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mítikus</a:t>
            </a:r>
            <a:r>
              <a:rPr lang="hu-HU" b="1" dirty="0">
                <a:solidFill>
                  <a:schemeClr val="bg1"/>
                </a:solidFill>
              </a:rPr>
              <a:t> alak</a:t>
            </a:r>
          </a:p>
          <a:p>
            <a:r>
              <a:rPr lang="hu-HU" b="1" dirty="0">
                <a:solidFill>
                  <a:schemeClr val="bg1"/>
                </a:solidFill>
              </a:rPr>
              <a:t>időtlen</a:t>
            </a:r>
            <a:r>
              <a:rPr lang="hu-HU" b="1" dirty="0" smtClean="0">
                <a:solidFill>
                  <a:schemeClr val="bg1"/>
                </a:solidFill>
              </a:rPr>
              <a:t>, halhatatlan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tőle kap Tünde lehetőséget</a:t>
            </a:r>
          </a:p>
        </p:txBody>
      </p:sp>
      <p:pic>
        <p:nvPicPr>
          <p:cNvPr id="7" name="Kép 6" descr="C:\Users\Ildi\Desktop\int2009_006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236" y="4005064"/>
            <a:ext cx="2448272" cy="23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C:\Users\Ildi\Desktop\ej_mtimoha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0" y="3429000"/>
            <a:ext cx="371717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219</Words>
  <Application>Microsoft Office PowerPoint</Application>
  <PresentationFormat>Diavetítés a képernyőre (4:3 oldalarány)</PresentationFormat>
  <Paragraphs>73</Paragraphs>
  <Slides>8</Slides>
  <Notes>0</Notes>
  <HiddenSlides>0</HiddenSlides>
  <MMClips>6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A Varázsfuvola és a Csongor és Tünde </vt:lpstr>
      <vt:lpstr>Hasonló motívumok</vt:lpstr>
      <vt:lpstr>Szereplők</vt:lpstr>
      <vt:lpstr>Mesebeli hármasok</vt:lpstr>
      <vt:lpstr>Varázstárgyak</vt:lpstr>
      <vt:lpstr>Látszat és valóság/varázslat</vt:lpstr>
      <vt:lpstr>Nyelvezet/Dallamvilág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Varázsfuvola és a Csongor és Tünde </dc:title>
  <dc:creator>user</dc:creator>
  <cp:lastModifiedBy>Marcsi</cp:lastModifiedBy>
  <cp:revision>30</cp:revision>
  <dcterms:created xsi:type="dcterms:W3CDTF">2016-04-18T11:39:00Z</dcterms:created>
  <dcterms:modified xsi:type="dcterms:W3CDTF">2016-04-24T12:46:20Z</dcterms:modified>
</cp:coreProperties>
</file>